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9" r:id="rId12"/>
    <p:sldId id="271" r:id="rId13"/>
    <p:sldId id="273" r:id="rId14"/>
    <p:sldId id="275" r:id="rId15"/>
    <p:sldId id="27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</c:numCache>
            </c:numRef>
          </c:cat>
          <c:val>
            <c:numRef>
              <c:f>Sheet1!$B$2:$B$32</c:f>
              <c:numCache>
                <c:formatCode>0.00%</c:formatCode>
                <c:ptCount val="31"/>
                <c:pt idx="0">
                  <c:v>1.0999999999999998E-2</c:v>
                </c:pt>
                <c:pt idx="1">
                  <c:v>1.1200000000000002E-2</c:v>
                </c:pt>
                <c:pt idx="2">
                  <c:v>1.1800000000000003E-2</c:v>
                </c:pt>
                <c:pt idx="3">
                  <c:v>1.3400000000000002E-2</c:v>
                </c:pt>
                <c:pt idx="4">
                  <c:v>1.0400000000000001E-2</c:v>
                </c:pt>
                <c:pt idx="5">
                  <c:v>1.0300000000000002E-2</c:v>
                </c:pt>
                <c:pt idx="6">
                  <c:v>1.0100000000000001E-2</c:v>
                </c:pt>
                <c:pt idx="7">
                  <c:v>1.0800000000000002E-2</c:v>
                </c:pt>
                <c:pt idx="8">
                  <c:v>1.0900000000000002E-2</c:v>
                </c:pt>
                <c:pt idx="9">
                  <c:v>1.1500000000000003E-2</c:v>
                </c:pt>
                <c:pt idx="10">
                  <c:v>1.0900000000000002E-2</c:v>
                </c:pt>
                <c:pt idx="11">
                  <c:v>1.1700000000000002E-2</c:v>
                </c:pt>
                <c:pt idx="12">
                  <c:v>1.1299999999999998E-2</c:v>
                </c:pt>
                <c:pt idx="13">
                  <c:v>1.0999999999999998E-2</c:v>
                </c:pt>
                <c:pt idx="14">
                  <c:v>1.0100000000000001E-2</c:v>
                </c:pt>
                <c:pt idx="15">
                  <c:v>1.0000000000000002E-2</c:v>
                </c:pt>
                <c:pt idx="16">
                  <c:v>9.9000000000000025E-3</c:v>
                </c:pt>
                <c:pt idx="17">
                  <c:v>1.0000000000000002E-2</c:v>
                </c:pt>
                <c:pt idx="18">
                  <c:v>1.0300000000000002E-2</c:v>
                </c:pt>
                <c:pt idx="19">
                  <c:v>1.0000000000000002E-2</c:v>
                </c:pt>
                <c:pt idx="20">
                  <c:v>9.4000000000000021E-3</c:v>
                </c:pt>
                <c:pt idx="21">
                  <c:v>9.1000000000000004E-3</c:v>
                </c:pt>
                <c:pt idx="22">
                  <c:v>8.8000000000000023E-3</c:v>
                </c:pt>
                <c:pt idx="23">
                  <c:v>8.3000000000000018E-3</c:v>
                </c:pt>
                <c:pt idx="24">
                  <c:v>7.4000000000000012E-3</c:v>
                </c:pt>
                <c:pt idx="25">
                  <c:v>7.000000000000001E-3</c:v>
                </c:pt>
                <c:pt idx="26">
                  <c:v>6.4000000000000012E-3</c:v>
                </c:pt>
                <c:pt idx="27">
                  <c:v>6.4000000000000012E-3</c:v>
                </c:pt>
                <c:pt idx="28">
                  <c:v>6.5000000000000014E-3</c:v>
                </c:pt>
                <c:pt idx="29">
                  <c:v>6.3000000000000009E-3</c:v>
                </c:pt>
                <c:pt idx="30">
                  <c:v>6.1000000000000004E-3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Sheet1!$A$2:$A$32</c:f>
              <c:numCache>
                <c:formatCode>General</c:formatCode>
                <c:ptCount val="3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</c:numCache>
            </c:numRef>
          </c:val>
        </c:ser>
        <c:dLbls/>
        <c:marker val="1"/>
        <c:axId val="234783488"/>
        <c:axId val="240736896"/>
      </c:lineChart>
      <c:catAx>
        <c:axId val="234783488"/>
        <c:scaling>
          <c:orientation val="minMax"/>
        </c:scaling>
        <c:axPos val="b"/>
        <c:numFmt formatCode="General" sourceLinked="1"/>
        <c:tickLblPos val="nextTo"/>
        <c:crossAx val="240736896"/>
        <c:crosses val="autoZero"/>
        <c:auto val="1"/>
        <c:lblAlgn val="ctr"/>
        <c:lblOffset val="100"/>
      </c:catAx>
      <c:valAx>
        <c:axId val="240736896"/>
        <c:scaling>
          <c:orientation val="minMax"/>
        </c:scaling>
        <c:axPos val="l"/>
        <c:majorGridlines/>
        <c:numFmt formatCode="0.00%" sourceLinked="1"/>
        <c:tickLblPos val="nextTo"/>
        <c:crossAx val="234783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Sheet1!$B$2:$B$21</c:f>
              <c:numCache>
                <c:formatCode>0.0%</c:formatCode>
                <c:ptCount val="20"/>
                <c:pt idx="0">
                  <c:v>0.17299999999999999</c:v>
                </c:pt>
                <c:pt idx="1">
                  <c:v>0.157</c:v>
                </c:pt>
                <c:pt idx="2">
                  <c:v>0.158</c:v>
                </c:pt>
                <c:pt idx="3">
                  <c:v>0.151</c:v>
                </c:pt>
                <c:pt idx="4">
                  <c:v>0.15</c:v>
                </c:pt>
                <c:pt idx="5">
                  <c:v>0.13200000000000001</c:v>
                </c:pt>
                <c:pt idx="6">
                  <c:v>0.14000000000000001</c:v>
                </c:pt>
                <c:pt idx="7">
                  <c:v>0.13600000000000001</c:v>
                </c:pt>
                <c:pt idx="8">
                  <c:v>0.13100000000000001</c:v>
                </c:pt>
                <c:pt idx="9">
                  <c:v>0.126</c:v>
                </c:pt>
                <c:pt idx="10">
                  <c:v>0.115</c:v>
                </c:pt>
                <c:pt idx="11">
                  <c:v>0.115</c:v>
                </c:pt>
                <c:pt idx="12">
                  <c:v>0.112</c:v>
                </c:pt>
                <c:pt idx="13">
                  <c:v>0.109</c:v>
                </c:pt>
                <c:pt idx="14">
                  <c:v>0.11</c:v>
                </c:pt>
                <c:pt idx="15">
                  <c:v>0.107</c:v>
                </c:pt>
                <c:pt idx="16">
                  <c:v>0.10199999999999999</c:v>
                </c:pt>
                <c:pt idx="17">
                  <c:v>0.11899999999999999</c:v>
                </c:pt>
                <c:pt idx="18">
                  <c:v>0.121</c:v>
                </c:pt>
                <c:pt idx="19">
                  <c:v>0.104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</c:numCache>
            </c:numRef>
          </c:val>
        </c:ser>
        <c:marker val="1"/>
        <c:axId val="232480128"/>
        <c:axId val="232476672"/>
      </c:lineChart>
      <c:catAx>
        <c:axId val="232480128"/>
        <c:scaling>
          <c:orientation val="minMax"/>
        </c:scaling>
        <c:axPos val="b"/>
        <c:numFmt formatCode="General" sourceLinked="1"/>
        <c:tickLblPos val="nextTo"/>
        <c:crossAx val="232476672"/>
        <c:crosses val="autoZero"/>
        <c:auto val="1"/>
        <c:lblAlgn val="ctr"/>
        <c:lblOffset val="100"/>
      </c:catAx>
      <c:valAx>
        <c:axId val="232476672"/>
        <c:scaling>
          <c:orientation val="minMax"/>
        </c:scaling>
        <c:axPos val="l"/>
        <c:majorGridlines/>
        <c:numFmt formatCode="0.0%" sourceLinked="1"/>
        <c:tickLblPos val="nextTo"/>
        <c:crossAx val="232480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Sheet1!$B$2:$B$23</c:f>
              <c:numCache>
                <c:formatCode>"$"#,##0</c:formatCode>
                <c:ptCount val="22"/>
                <c:pt idx="0">
                  <c:v>9355</c:v>
                </c:pt>
                <c:pt idx="1">
                  <c:v>9324</c:v>
                </c:pt>
                <c:pt idx="2">
                  <c:v>9683</c:v>
                </c:pt>
                <c:pt idx="3">
                  <c:v>10757</c:v>
                </c:pt>
                <c:pt idx="4">
                  <c:v>11287</c:v>
                </c:pt>
                <c:pt idx="5">
                  <c:v>12635</c:v>
                </c:pt>
                <c:pt idx="6">
                  <c:v>13802</c:v>
                </c:pt>
                <c:pt idx="7">
                  <c:v>14847</c:v>
                </c:pt>
                <c:pt idx="8">
                  <c:v>16292</c:v>
                </c:pt>
                <c:pt idx="9">
                  <c:v>17964</c:v>
                </c:pt>
                <c:pt idx="10">
                  <c:v>19851</c:v>
                </c:pt>
                <c:pt idx="11">
                  <c:v>25740</c:v>
                </c:pt>
                <c:pt idx="12">
                  <c:v>25572</c:v>
                </c:pt>
                <c:pt idx="13">
                  <c:v>24571</c:v>
                </c:pt>
                <c:pt idx="14">
                  <c:v>27560</c:v>
                </c:pt>
                <c:pt idx="15">
                  <c:v>28138</c:v>
                </c:pt>
                <c:pt idx="16">
                  <c:v>29364</c:v>
                </c:pt>
                <c:pt idx="17">
                  <c:v>27037</c:v>
                </c:pt>
                <c:pt idx="18">
                  <c:v>23459</c:v>
                </c:pt>
                <c:pt idx="19">
                  <c:v>19675</c:v>
                </c:pt>
                <c:pt idx="20">
                  <c:v>22806</c:v>
                </c:pt>
                <c:pt idx="21">
                  <c:v>24950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2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Sheet1!$D$2:$D$23</c:f>
              <c:numCache>
                <c:formatCode>General</c:formatCode>
                <c:ptCount val="22"/>
              </c:numCache>
            </c:numRef>
          </c:val>
        </c:ser>
        <c:marker val="1"/>
        <c:axId val="129294336"/>
        <c:axId val="129435520"/>
      </c:lineChart>
      <c:catAx>
        <c:axId val="129294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9435520"/>
        <c:crosses val="autoZero"/>
        <c:auto val="1"/>
        <c:lblAlgn val="ctr"/>
        <c:lblOffset val="100"/>
      </c:catAx>
      <c:valAx>
        <c:axId val="129435520"/>
        <c:scaling>
          <c:orientation val="minMax"/>
          <c:max val="30000"/>
        </c:scaling>
        <c:axPos val="l"/>
        <c:majorGridlines/>
        <c:numFmt formatCode="&quot;$&quot;#,##0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9294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8BFA4-F45D-47B2-8B66-7307EC87AA7D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054FB-C6B7-4CF1-B12E-AF54DD38E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87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054FB-C6B7-4CF1-B12E-AF54DD38EA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5F3E9-0821-4F43-BBD3-2E35B396A875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D36A1-C6EB-4DE9-99D4-8E23291C3D7F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EDD8F-8EEB-47F0-A34B-8134A0DFD5DB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E1D7-A2F7-4707-9B24-B16B21A6F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A03EA-13E5-4C6B-B707-EE77CF6F6E4F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4C6329-59E8-45D5-9779-B97AB0B8EEAE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81EA1-A2FC-4BFD-BAB5-79DACC35AB71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25DC0-058A-43E7-ADC7-D0E57CA48930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AB269B-8F7C-4D73-88E1-D88B9FD95C8C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E41FD-C501-4F70-BF8C-AD4B02E7E92D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F6E435-6811-4976-B80C-02CA779920C6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FD95EE-530C-4399-A511-9F3E59B32893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F157D9-B50C-45B4-8091-DE7C17296A54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77CAEC-ACB6-4B74-86AE-F60BD4BF6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Michigan Business Tax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ASPA/MICAP Conference</a:t>
            </a:r>
          </a:p>
          <a:p>
            <a:r>
              <a:rPr lang="en-US" dirty="0" smtClean="0"/>
              <a:t>September 30,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4156765"/>
              </p:ext>
            </p:extLst>
          </p:nvPr>
        </p:nvGraphicFramePr>
        <p:xfrm>
          <a:off x="533400" y="1436754"/>
          <a:ext cx="8229600" cy="4351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165600"/>
              </a:tblGrid>
              <a:tr h="433791"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r>
                        <a:rPr lang="en-US" baseline="0" dirty="0" smtClean="0"/>
                        <a:t> Corporate 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$778  million</a:t>
                      </a:r>
                      <a:endParaRPr lang="en-US" dirty="0"/>
                    </a:p>
                  </a:txBody>
                  <a:tcPr/>
                </a:tc>
              </a:tr>
              <a:tr h="439817">
                <a:tc>
                  <a:txBody>
                    <a:bodyPr/>
                    <a:lstStyle/>
                    <a:p>
                      <a:r>
                        <a:rPr lang="en-US" dirty="0" smtClean="0"/>
                        <a:t>3.5%</a:t>
                      </a:r>
                      <a:r>
                        <a:rPr lang="en-US" baseline="0" dirty="0" smtClean="0"/>
                        <a:t> Business 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$780 million</a:t>
                      </a:r>
                      <a:endParaRPr lang="en-US" dirty="0"/>
                    </a:p>
                  </a:txBody>
                  <a:tcPr/>
                </a:tc>
              </a:tr>
              <a:tr h="629037">
                <a:tc>
                  <a:txBody>
                    <a:bodyPr/>
                    <a:lstStyle/>
                    <a:p>
                      <a:r>
                        <a:rPr lang="en-US" dirty="0" smtClean="0"/>
                        <a:t>2.5% BI tax plus 0.1% gross rec.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$830 million</a:t>
                      </a:r>
                      <a:endParaRPr lang="en-US" dirty="0"/>
                    </a:p>
                  </a:txBody>
                  <a:tcPr/>
                </a:tc>
              </a:tr>
              <a:tr h="439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9817"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r>
                        <a:rPr lang="en-US" baseline="0" dirty="0" smtClean="0"/>
                        <a:t> Business 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$1,.4 billion</a:t>
                      </a:r>
                      <a:endParaRPr lang="en-US" dirty="0"/>
                    </a:p>
                  </a:txBody>
                  <a:tcPr/>
                </a:tc>
              </a:tr>
              <a:tr h="759135"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r>
                        <a:rPr lang="en-US" baseline="0" dirty="0" smtClean="0"/>
                        <a:t> BI tax plus 0.1% gross receipts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$1.2 billion</a:t>
                      </a:r>
                      <a:endParaRPr lang="en-US" dirty="0"/>
                    </a:p>
                  </a:txBody>
                  <a:tcPr/>
                </a:tc>
              </a:tr>
              <a:tr h="439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9135">
                <a:tc>
                  <a:txBody>
                    <a:bodyPr/>
                    <a:lstStyle/>
                    <a:p>
                      <a:r>
                        <a:rPr lang="en-US" dirty="0" smtClean="0"/>
                        <a:t>Eliminate</a:t>
                      </a:r>
                      <a:r>
                        <a:rPr lang="en-US" baseline="0" dirty="0" smtClean="0"/>
                        <a:t> or phase out gross receipts tax leaving 6% BI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Tax Options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Business tax cuts offset by tax increases on individuals and families and spending cuts</a:t>
            </a:r>
          </a:p>
          <a:p>
            <a:r>
              <a:rPr lang="en-US" dirty="0" smtClean="0"/>
              <a:t>Most of tax relief goes to non-mobile retail and service businesses- only 18% to </a:t>
            </a:r>
            <a:r>
              <a:rPr lang="en-US" dirty="0" smtClean="0"/>
              <a:t>manufacturers</a:t>
            </a:r>
          </a:p>
          <a:p>
            <a:r>
              <a:rPr lang="en-US" dirty="0" smtClean="0"/>
              <a:t>Business taxes much lower than in 1990s</a:t>
            </a:r>
            <a:endParaRPr lang="en-US" dirty="0" smtClean="0"/>
          </a:p>
          <a:p>
            <a:r>
              <a:rPr lang="en-US" dirty="0" smtClean="0"/>
              <a:t>Business taxes are only 5% of state GDP and tax cut amounts to only 0.5% of GDP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CAF4E-6A25-4F94-8F7D-749E43C6C8C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Business Tax Cuts Will Not Create Many New Jobs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47000" cy="4419600"/>
          </a:xfrm>
        </p:spPr>
        <p:txBody>
          <a:bodyPr/>
          <a:lstStyle/>
          <a:p>
            <a:r>
              <a:rPr lang="en-US" sz="2400" dirty="0" smtClean="0"/>
              <a:t>Services- $575 million</a:t>
            </a:r>
          </a:p>
          <a:p>
            <a:r>
              <a:rPr lang="en-US" sz="2400" dirty="0" smtClean="0"/>
              <a:t>   Prof.&amp; Tech services- $181 million</a:t>
            </a:r>
          </a:p>
          <a:p>
            <a:r>
              <a:rPr lang="en-US" sz="2400" dirty="0" smtClean="0"/>
              <a:t>Manufacturing- $279 million</a:t>
            </a:r>
          </a:p>
          <a:p>
            <a:r>
              <a:rPr lang="en-US" sz="2400" dirty="0" smtClean="0"/>
              <a:t>Retail Trade- $153 million</a:t>
            </a:r>
          </a:p>
          <a:p>
            <a:r>
              <a:rPr lang="en-US" sz="2400" dirty="0" smtClean="0"/>
              <a:t>Wholesale trade- $139 million</a:t>
            </a:r>
          </a:p>
          <a:p>
            <a:r>
              <a:rPr lang="en-US" sz="2400" dirty="0" smtClean="0"/>
              <a:t>Real Estate- $110 Million</a:t>
            </a:r>
          </a:p>
          <a:p>
            <a:r>
              <a:rPr lang="en-US" sz="2400" dirty="0" smtClean="0"/>
              <a:t>Construction- $90 million</a:t>
            </a:r>
          </a:p>
          <a:p>
            <a:r>
              <a:rPr lang="en-US" sz="2400" dirty="0" smtClean="0"/>
              <a:t>Finance &amp; Ins.- $75 million</a:t>
            </a:r>
          </a:p>
          <a:p>
            <a:r>
              <a:rPr lang="en-US" sz="2400" dirty="0" smtClean="0"/>
              <a:t>Other- $112 million</a:t>
            </a:r>
          </a:p>
          <a:p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D58AA-5BC0-482F-9E1C-BCD63FBA38A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smtClean="0"/>
              <a:t>Business Tax Cuts by Sector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Michigan Business Taxes as % Total State Taxes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97F4A-6655-4310-817A-FC34E23F5099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89000" y="2957513"/>
          <a:ext cx="7340600" cy="3165475"/>
        </p:xfrm>
        <a:graphic>
          <a:graphicData uri="http://schemas.openxmlformats.org/presentationml/2006/ole">
            <p:oleObj spid="_x0000_s1026" name="Chart" r:id="rId3" imgW="7972433" imgH="3438450" progId="Excel.Chart.8">
              <p:embed/>
            </p:oleObj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82638" y="6545263"/>
            <a:ext cx="7891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Source:  Bureau of Economic Analysis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711200" y="9525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2"/>
                </a:solidFill>
              </a:rPr>
              <a:t>Corporate Profits Up Sharply in </a:t>
            </a:r>
            <a:r>
              <a:rPr lang="en-US" sz="4000" b="1" dirty="0" smtClean="0">
                <a:solidFill>
                  <a:schemeClr val="tx2"/>
                </a:solidFill>
              </a:rPr>
              <a:t>Last Three Years 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600825" y="2788235"/>
            <a:ext cx="2076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 dirty="0">
                <a:latin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</a:rPr>
              <a:t>2011 Q2: $1,934</a:t>
            </a:r>
            <a:endParaRPr lang="en-US" sz="1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Michigan Proprietors Income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800" dirty="0" smtClean="0"/>
              <a:t>Millions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7E1D7-A2F7-4707-9B24-B16B21A6FC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dirty="0" smtClean="0"/>
              <a:t>Robert J. </a:t>
            </a:r>
            <a:r>
              <a:rPr lang="en-US" sz="3200" dirty="0" err="1" smtClean="0"/>
              <a:t>Kleine</a:t>
            </a:r>
            <a:endParaRPr lang="en-US" sz="3200" dirty="0" smtClean="0"/>
          </a:p>
          <a:p>
            <a:pPr marL="109728" indent="0">
              <a:buNone/>
            </a:pPr>
            <a:r>
              <a:rPr lang="en-US" sz="3200" dirty="0" smtClean="0"/>
              <a:t>Great Lakes Economic Consulting</a:t>
            </a:r>
          </a:p>
          <a:p>
            <a:pPr marL="109728" indent="0">
              <a:buNone/>
            </a:pPr>
            <a:r>
              <a:rPr lang="en-US" dirty="0" smtClean="0"/>
              <a:t>www.greatlakeseconomics.com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9/2011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3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smtClean="0"/>
              <a:t>Business Activities Tax- 1953-1967</a:t>
            </a:r>
          </a:p>
          <a:p>
            <a:r>
              <a:rPr lang="en-US" dirty="0" smtClean="0"/>
              <a:t>Corporate Income Tax- 1967-1975</a:t>
            </a:r>
          </a:p>
          <a:p>
            <a:r>
              <a:rPr lang="en-US" dirty="0" smtClean="0"/>
              <a:t>Single Business Tax- 1976-2007</a:t>
            </a:r>
          </a:p>
          <a:p>
            <a:r>
              <a:rPr lang="en-US" dirty="0" smtClean="0"/>
              <a:t>Michigan Business Tax- 2008-2010</a:t>
            </a:r>
          </a:p>
          <a:p>
            <a:r>
              <a:rPr lang="en-US" dirty="0" smtClean="0"/>
              <a:t>Corporate Income Tax- 2012-?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History of Michigan Business Taxes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en-US" dirty="0" smtClean="0"/>
              <a:t>Stable- largest decline was 14% (1981)</a:t>
            </a:r>
            <a:endParaRPr lang="en-US" dirty="0" smtClean="0"/>
          </a:p>
          <a:p>
            <a:r>
              <a:rPr lang="en-US" dirty="0" smtClean="0"/>
              <a:t>Treats labor and capital equally</a:t>
            </a:r>
          </a:p>
          <a:p>
            <a:r>
              <a:rPr lang="en-US" dirty="0" smtClean="0"/>
              <a:t>Does not discriminate based on type of organization</a:t>
            </a:r>
          </a:p>
          <a:p>
            <a:r>
              <a:rPr lang="en-US" dirty="0" smtClean="0"/>
              <a:t>Provides good measure of benefits received by business from public services</a:t>
            </a:r>
          </a:p>
          <a:p>
            <a:r>
              <a:rPr lang="en-US" dirty="0" smtClean="0"/>
              <a:t>Low rate minimizes interference with business decisions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of SBT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Complicated</a:t>
            </a:r>
          </a:p>
          <a:p>
            <a:r>
              <a:rPr lang="en-US" dirty="0" smtClean="0"/>
              <a:t>Unique in U.S.</a:t>
            </a:r>
          </a:p>
          <a:p>
            <a:r>
              <a:rPr lang="en-US" dirty="0" smtClean="0"/>
              <a:t>Tax  on compensation not understood</a:t>
            </a:r>
          </a:p>
          <a:p>
            <a:r>
              <a:rPr lang="en-US" dirty="0" smtClean="0"/>
              <a:t>Subtractive method of calculation would have likely reduced criticism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Disadvantages of SBT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SBT as % Private GDP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en-US" dirty="0" smtClean="0"/>
              <a:t>Favorable treatment for small business (gross receipts $20 million or less)-1.8% of business income</a:t>
            </a:r>
          </a:p>
          <a:p>
            <a:r>
              <a:rPr lang="en-US" dirty="0" smtClean="0"/>
              <a:t>Stable (profits 30%, gross receipts 70%)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of MBT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en-US" dirty="0" smtClean="0"/>
              <a:t>Complicated- too many credits</a:t>
            </a:r>
          </a:p>
          <a:p>
            <a:r>
              <a:rPr lang="en-US" dirty="0" smtClean="0"/>
              <a:t>Higher rates than SBT- 6% on business income compared with 1.9% for SBT</a:t>
            </a:r>
          </a:p>
          <a:p>
            <a:r>
              <a:rPr lang="en-US" dirty="0" smtClean="0"/>
              <a:t>Surcharge very unpopular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 of MBT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Widely used</a:t>
            </a:r>
          </a:p>
          <a:p>
            <a:r>
              <a:rPr lang="en-US" dirty="0" smtClean="0"/>
              <a:t>Business only pays when profitable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Advantages of Corporate Income Tax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 smtClean="0"/>
              <a:t>Unstable- down 34% in 73-75 period</a:t>
            </a:r>
          </a:p>
          <a:p>
            <a:r>
              <a:rPr lang="en-US" dirty="0" smtClean="0"/>
              <a:t>Favors labor over capital</a:t>
            </a:r>
          </a:p>
          <a:p>
            <a:r>
              <a:rPr lang="en-US" dirty="0" smtClean="0"/>
              <a:t>Discriminates based on form of organization</a:t>
            </a:r>
          </a:p>
          <a:p>
            <a:r>
              <a:rPr lang="en-US" dirty="0" smtClean="0"/>
              <a:t>Penalizes efficiency</a:t>
            </a:r>
          </a:p>
          <a:p>
            <a:r>
              <a:rPr lang="en-US" dirty="0" smtClean="0"/>
              <a:t>Subject to manipulation- voluntary tax</a:t>
            </a:r>
          </a:p>
          <a:p>
            <a:r>
              <a:rPr lang="en-US" dirty="0" smtClean="0"/>
              <a:t>Rate more easily increased than SBT or MBT</a:t>
            </a:r>
          </a:p>
          <a:p>
            <a:r>
              <a:rPr lang="en-US" dirty="0" smtClean="0"/>
              <a:t>95,000 fewer businesses pay than under SBT and MBT-41,000 now pay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Disadvantages of Corporate Income Tax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 Kleine 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CAEC-ACB6-4B74-86AE-F60BD4BF69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8721</TotalTime>
  <Words>522</Words>
  <Application>Microsoft Office PowerPoint</Application>
  <PresentationFormat>On-screen Show (4:3)</PresentationFormat>
  <Paragraphs>110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Concourse</vt:lpstr>
      <vt:lpstr>Microsoft Office Excel Chart</vt:lpstr>
      <vt:lpstr>Michigan Business Tax Policy</vt:lpstr>
      <vt:lpstr>History of Michigan Business Taxes</vt:lpstr>
      <vt:lpstr>Advantages of SBT</vt:lpstr>
      <vt:lpstr>Disadvantages of SBT</vt:lpstr>
      <vt:lpstr>SBT as % Private GDP</vt:lpstr>
      <vt:lpstr>Advantages of MBT</vt:lpstr>
      <vt:lpstr>Disadvantages of MBT</vt:lpstr>
      <vt:lpstr>Advantages of Corporate Income Tax</vt:lpstr>
      <vt:lpstr>Disadvantages of Corporate Income Tax</vt:lpstr>
      <vt:lpstr>Business Tax Options</vt:lpstr>
      <vt:lpstr>Business Tax Cuts Will Not Create Many New Jobs</vt:lpstr>
      <vt:lpstr>Business Tax Cuts by Sector</vt:lpstr>
      <vt:lpstr>Michigan Business Taxes as % Total State Taxes</vt:lpstr>
      <vt:lpstr>Slide 14</vt:lpstr>
      <vt:lpstr>Michigan Proprietors Income (Millions)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Business Tax Policy</dc:title>
  <dc:creator>Robert J Kleine</dc:creator>
  <cp:lastModifiedBy>Robert J Kleine</cp:lastModifiedBy>
  <cp:revision>16</cp:revision>
  <dcterms:created xsi:type="dcterms:W3CDTF">2011-09-19T13:52:17Z</dcterms:created>
  <dcterms:modified xsi:type="dcterms:W3CDTF">2011-09-27T14:10:33Z</dcterms:modified>
</cp:coreProperties>
</file>